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78" r:id="rId3"/>
    <p:sldId id="277" r:id="rId4"/>
    <p:sldId id="291" r:id="rId5"/>
    <p:sldId id="290" r:id="rId6"/>
    <p:sldId id="297" r:id="rId7"/>
    <p:sldId id="298" r:id="rId8"/>
    <p:sldId id="292" r:id="rId9"/>
    <p:sldId id="294" r:id="rId10"/>
    <p:sldId id="293" r:id="rId11"/>
    <p:sldId id="295" r:id="rId12"/>
    <p:sldId id="279" r:id="rId13"/>
    <p:sldId id="258" r:id="rId14"/>
    <p:sldId id="259" r:id="rId15"/>
    <p:sldId id="280" r:id="rId16"/>
    <p:sldId id="266" r:id="rId17"/>
    <p:sldId id="272" r:id="rId18"/>
    <p:sldId id="260" r:id="rId19"/>
    <p:sldId id="273" r:id="rId20"/>
    <p:sldId id="274" r:id="rId21"/>
    <p:sldId id="281" r:id="rId22"/>
    <p:sldId id="282" r:id="rId23"/>
    <p:sldId id="283" r:id="rId24"/>
    <p:sldId id="284" r:id="rId25"/>
    <p:sldId id="286" r:id="rId26"/>
    <p:sldId id="287" r:id="rId27"/>
    <p:sldId id="296" r:id="rId28"/>
    <p:sldId id="288" r:id="rId29"/>
    <p:sldId id="275" r:id="rId30"/>
    <p:sldId id="289" r:id="rId31"/>
    <p:sldId id="276" r:id="rId32"/>
    <p:sldId id="29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849"/>
    <a:srgbClr val="FF9900"/>
    <a:srgbClr val="FFFFFF"/>
    <a:srgbClr val="FAB466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839" autoAdjust="0"/>
  </p:normalViewPr>
  <p:slideViewPr>
    <p:cSldViewPr snapToGrid="0">
      <p:cViewPr varScale="1">
        <p:scale>
          <a:sx n="79" d="100"/>
          <a:sy n="79" d="100"/>
        </p:scale>
        <p:origin x="802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69ACF-0005-418E-A092-9BA8DD361897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42B30-1C5E-4D2A-B9A9-BECE5AD9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80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Have Fiji open and ready to 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85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info of image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03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someone wants to do this, they’re more than welcome. Use the wand tool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93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Linha</a:t>
            </a:r>
            <a:r>
              <a:rPr lang="en-US" dirty="0"/>
              <a:t> de </a:t>
            </a:r>
            <a:r>
              <a:rPr lang="en-US" dirty="0" err="1"/>
              <a:t>cima</a:t>
            </a:r>
            <a:r>
              <a:rPr lang="en-US" dirty="0"/>
              <a:t>, composite.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 é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daltonimos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71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Hilo allows to see saturation</a:t>
            </a:r>
          </a:p>
          <a:p>
            <a:r>
              <a:rPr lang="en-US" dirty="0" err="1"/>
              <a:t>Glasbey</a:t>
            </a:r>
            <a:r>
              <a:rPr lang="en-US" dirty="0"/>
              <a:t> </a:t>
            </a:r>
            <a:r>
              <a:rPr lang="en-US" dirty="0" err="1"/>
              <a:t>lut</a:t>
            </a:r>
            <a:r>
              <a:rPr lang="en-US" dirty="0"/>
              <a:t> is good useful to see which areas of the image have the same pixel values. Show a quick demo of </a:t>
            </a:r>
            <a:r>
              <a:rPr lang="en-US" dirty="0" err="1"/>
              <a:t>glasbey</a:t>
            </a:r>
            <a:r>
              <a:rPr lang="en-US" dirty="0"/>
              <a:t> on count masks using blobs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6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/>
              <a:t>imageJ</a:t>
            </a:r>
            <a:r>
              <a:rPr lang="en-US" dirty="0"/>
              <a:t> functions duplicate images.</a:t>
            </a:r>
          </a:p>
          <a:p>
            <a:r>
              <a:rPr lang="en-US" dirty="0"/>
              <a:t>Spend time to explain what are the dimensions. Show the composite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30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using pixel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06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Drive home the fact that you can always change later de color of each channel.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43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an alternative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80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internet connection. My Fiji was asking for this update.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16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internet connection. My Fiji was asking for this update.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54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images are not calibrated, image dimension show is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6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81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Ficar</a:t>
            </a:r>
            <a:r>
              <a:rPr lang="en-US" dirty="0"/>
              <a:t> a </a:t>
            </a:r>
            <a:r>
              <a:rPr lang="en-US" dirty="0" err="1"/>
              <a:t>mexer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controlos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98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show where to find it. Log is helpful to see pixel values with low pixel counts.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28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Falar</a:t>
            </a:r>
            <a:r>
              <a:rPr lang="en-US" dirty="0"/>
              <a:t> que é </a:t>
            </a:r>
            <a:r>
              <a:rPr lang="en-US" dirty="0" err="1"/>
              <a:t>bom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uneven illumination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10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2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14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é </a:t>
            </a:r>
            <a:r>
              <a:rPr lang="en-US" dirty="0" err="1"/>
              <a:t>capaz</a:t>
            </a:r>
            <a:r>
              <a:rPr lang="en-US" dirty="0"/>
              <a:t> de ser 15-25 </a:t>
            </a:r>
            <a:r>
              <a:rPr lang="en-US" dirty="0" err="1"/>
              <a:t>minutos</a:t>
            </a:r>
            <a:r>
              <a:rPr lang="en-US" dirty="0"/>
              <a:t>. Some of the selections are smart. Try different parameters and see what appears on the results window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96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5-10 minutes. What happened if you did not close the previous measurement?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06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0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1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7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8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1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31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8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16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9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5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1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2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thenode.biologists.com/data-visualization-with-flying-colors/research/" TargetMode="External"/><Relationship Id="rId3" Type="http://schemas.openxmlformats.org/officeDocument/2006/relationships/image" Target="../media/image23.tif"/><Relationship Id="rId7" Type="http://schemas.openxmlformats.org/officeDocument/2006/relationships/hyperlink" Target="https://www.osapublishing.org/oe/fulltext.cfm?uri=oe-21-8-9862&amp;id=25277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tif"/><Relationship Id="rId4" Type="http://schemas.openxmlformats.org/officeDocument/2006/relationships/image" Target="../media/image24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dinig/IJ-Colour_Correct/blob/main/colour_correct.zip" TargetMode="External"/><Relationship Id="rId2" Type="http://schemas.openxmlformats.org/officeDocument/2006/relationships/hyperlink" Target="https://blog.bham.ac.uk/intellimic/g-landini-software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j.net/formats/bio-formats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3181799" y="267309"/>
            <a:ext cx="5828400" cy="82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ctr"/>
          <a:lstStyle/>
          <a:p>
            <a:pPr algn="ctr"/>
            <a:r>
              <a:rPr lang="en-US" spc="-1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Introduction to Image Processing and Analysis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algn="ctr">
              <a:lnSpc>
                <a:spcPct val="90000"/>
              </a:lnSpc>
            </a:pPr>
            <a:r>
              <a:rPr lang="en-US" spc="-1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July 20</a:t>
            </a:r>
            <a:r>
              <a:rPr lang="en-US" spc="-1" baseline="30000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</a:t>
            </a:r>
            <a:r>
              <a:rPr lang="en-US" spc="-1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and 22</a:t>
            </a:r>
            <a:r>
              <a:rPr lang="en-US" spc="-1" baseline="30000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nd</a:t>
            </a:r>
            <a:endParaRPr lang="en-US" spc="-1" baseline="30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1821184" y="2329721"/>
            <a:ext cx="8549631" cy="2393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ctr"/>
          <a:lstStyle/>
          <a:p>
            <a:pPr algn="ctr">
              <a:lnSpc>
                <a:spcPct val="100000"/>
              </a:lnSpc>
            </a:pPr>
            <a:r>
              <a:rPr lang="en-US" sz="25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How to load, read and obtain information from grayscale and color images</a:t>
            </a:r>
          </a:p>
          <a:p>
            <a:pPr algn="ctr"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i="1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José Serrado Marques</a:t>
            </a:r>
          </a:p>
          <a:p>
            <a:pPr algn="ctr">
              <a:lnSpc>
                <a:spcPct val="100000"/>
              </a:lnSpc>
            </a:pPr>
            <a:endParaRPr lang="pt-PT" sz="1500" i="1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algn="ctr">
              <a:lnSpc>
                <a:spcPct val="100000"/>
              </a:lnSpc>
            </a:pPr>
            <a:endParaRPr lang="pt-PT" sz="1500" i="1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algn="ctr">
              <a:lnSpc>
                <a:spcPct val="100000"/>
              </a:lnSpc>
            </a:pPr>
            <a:r>
              <a:rPr lang="pt-PT" sz="1400" i="1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Adapted from Nuno P Martins </a:t>
            </a:r>
            <a:r>
              <a:rPr lang="pt-PT" sz="1400" i="1" spc="-1" dirty="0" err="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and</a:t>
            </a:r>
            <a:r>
              <a:rPr lang="pt-PT" sz="1400" i="1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 TS14 </a:t>
            </a:r>
            <a:r>
              <a:rPr lang="pt-PT" sz="1400" i="1" spc="-1" dirty="0" err="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Neubias</a:t>
            </a:r>
            <a:r>
              <a:rPr lang="pt-PT" sz="1400" i="1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 </a:t>
            </a:r>
            <a:r>
              <a:rPr lang="pt-PT" sz="1400" i="1" spc="-1" dirty="0" err="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school</a:t>
            </a:r>
            <a:endParaRPr lang="pt-PT" sz="1400" i="1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algn="ctr"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96564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655F2FB-7729-4BC6-A988-89AD6470BB41}"/>
              </a:ext>
            </a:extLst>
          </p:cNvPr>
          <p:cNvSpPr/>
          <p:nvPr/>
        </p:nvSpPr>
        <p:spPr>
          <a:xfrm>
            <a:off x="742004" y="359521"/>
            <a:ext cx="6526061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What units were the previous measurements?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1EBD6-988E-4297-9EC5-F94189157649}"/>
              </a:ext>
            </a:extLst>
          </p:cNvPr>
          <p:cNvSpPr txBox="1"/>
          <p:nvPr/>
        </p:nvSpPr>
        <p:spPr>
          <a:xfrm>
            <a:off x="742004" y="1527143"/>
            <a:ext cx="9269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 previous measurements have units? Was it microns, millimeters? How do we know this?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3F734A-3831-49D3-BF5C-23A9B6EA7764}"/>
              </a:ext>
            </a:extLst>
          </p:cNvPr>
          <p:cNvSpPr txBox="1"/>
          <p:nvPr/>
        </p:nvSpPr>
        <p:spPr>
          <a:xfrm>
            <a:off x="742004" y="2107486"/>
            <a:ext cx="858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to Image &gt; Properties (Ctrl + Shift + P) or Image &gt; Show Info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5F6C55-30F6-451D-BA06-288C88E0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91" y="2742056"/>
            <a:ext cx="2571750" cy="3686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E98017-A14C-44EF-98F0-CAEF0F0FB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180" y="2079472"/>
            <a:ext cx="3475895" cy="460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8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F8A513-A74C-4E5B-985C-30AFEF8D5393}"/>
              </a:ext>
            </a:extLst>
          </p:cNvPr>
          <p:cNvSpPr txBox="1"/>
          <p:nvPr/>
        </p:nvSpPr>
        <p:spPr>
          <a:xfrm>
            <a:off x="742005" y="1460058"/>
            <a:ext cx="2674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Samples &gt; Embryos.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79482DBD-2175-4470-85A6-56588A475346}"/>
              </a:ext>
            </a:extLst>
          </p:cNvPr>
          <p:cNvSpPr/>
          <p:nvPr/>
        </p:nvSpPr>
        <p:spPr>
          <a:xfrm>
            <a:off x="742005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Set scale on uncalibrated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03D05-37A1-4DA4-8E2D-FAD177C8617C}"/>
              </a:ext>
            </a:extLst>
          </p:cNvPr>
          <p:cNvSpPr txBox="1"/>
          <p:nvPr/>
        </p:nvSpPr>
        <p:spPr>
          <a:xfrm>
            <a:off x="742005" y="5419742"/>
            <a:ext cx="3782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line is draw over the known length. Zooming in (keyboard shortcut: +) on the image helps.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282F66-B0CD-4A20-BEC7-6480CD6E5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05" y="2076843"/>
            <a:ext cx="3867150" cy="3143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77495E-2EE9-4A54-8A5B-D4FC0E87E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447" y="2234005"/>
            <a:ext cx="2371725" cy="2828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7F030F-04B6-4242-9C8A-72E080A39479}"/>
              </a:ext>
            </a:extLst>
          </p:cNvPr>
          <p:cNvSpPr txBox="1"/>
          <p:nvPr/>
        </p:nvSpPr>
        <p:spPr>
          <a:xfrm>
            <a:off x="7227216" y="1707511"/>
            <a:ext cx="20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Analyze &gt; Set Scale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45773D-C147-4E85-BFBD-7E075BA081AC}"/>
              </a:ext>
            </a:extLst>
          </p:cNvPr>
          <p:cNvSpPr txBox="1"/>
          <p:nvPr/>
        </p:nvSpPr>
        <p:spPr>
          <a:xfrm>
            <a:off x="6787299" y="5220093"/>
            <a:ext cx="3497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known distance was 100 µm.</a:t>
            </a:r>
          </a:p>
          <a:p>
            <a:r>
              <a:rPr lang="en-US" dirty="0"/>
              <a:t>Fiji considers um == µm</a:t>
            </a:r>
          </a:p>
        </p:txBody>
      </p:sp>
    </p:spTree>
    <p:extLst>
      <p:ext uri="{BB962C8B-B14F-4D97-AF65-F5344CB8AC3E}">
        <p14:creationId xmlns:p14="http://schemas.microsoft.com/office/powerpoint/2010/main" val="258979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8C67463-7ACE-4235-961F-10EB7165A12C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Images in Color and Color images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80073DE6-1B9C-4C94-84CB-B128EB325A8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29819" y="1318547"/>
            <a:ext cx="2518920" cy="2518920"/>
          </a:xfrm>
          <a:prstGeom prst="rect">
            <a:avLst/>
          </a:prstGeom>
          <a:ln>
            <a:noFill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6E2A4B4-923A-424D-AE19-7DB3EC8A28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439419" y="1318547"/>
            <a:ext cx="2518920" cy="2518920"/>
          </a:xfrm>
          <a:prstGeom prst="rect">
            <a:avLst/>
          </a:prstGeom>
          <a:ln>
            <a:noFill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09F82ABB-F29A-4431-A635-BA74E0FC034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584619" y="1318547"/>
            <a:ext cx="2518920" cy="2518920"/>
          </a:xfrm>
          <a:prstGeom prst="rect">
            <a:avLst/>
          </a:prstGeom>
          <a:ln>
            <a:noFill/>
          </a:ln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FC986F1-F3A7-468F-8F72-B1D49E85871C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677419" y="4020320"/>
            <a:ext cx="4580280" cy="2865960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70ED66-4752-46AA-B47D-1A3658FAB1CD}"/>
              </a:ext>
            </a:extLst>
          </p:cNvPr>
          <p:cNvSpPr txBox="1"/>
          <p:nvPr/>
        </p:nvSpPr>
        <p:spPr>
          <a:xfrm>
            <a:off x="66953" y="4190155"/>
            <a:ext cx="3610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https://www.osapublishing.org/oe/fulltext.cfm?uri=oe-21-8-9862&amp;id=252779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8"/>
              </a:rPr>
              <a:t>https://thenode.biologists.com/data-visualization-with-flying-colors/research/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88611-1637-4F37-92C1-D245585D5BD8}"/>
              </a:ext>
            </a:extLst>
          </p:cNvPr>
          <p:cNvSpPr txBox="1"/>
          <p:nvPr/>
        </p:nvSpPr>
        <p:spPr>
          <a:xfrm>
            <a:off x="8814061" y="4542843"/>
            <a:ext cx="2611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Colorblind friendly 2-color combinations: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Cyan + Magenta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Green + Magenta</a:t>
            </a:r>
          </a:p>
        </p:txBody>
      </p:sp>
    </p:spTree>
    <p:extLst>
      <p:ext uri="{BB962C8B-B14F-4D97-AF65-F5344CB8AC3E}">
        <p14:creationId xmlns:p14="http://schemas.microsoft.com/office/powerpoint/2010/main" val="30232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in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6"/>
          <p:cNvPicPr/>
          <p:nvPr/>
        </p:nvPicPr>
        <p:blipFill>
          <a:blip r:embed="rId2"/>
          <a:stretch/>
        </p:blipFill>
        <p:spPr>
          <a:xfrm>
            <a:off x="4183320" y="2584541"/>
            <a:ext cx="5734668" cy="3998779"/>
          </a:xfrm>
          <a:prstGeom prst="rect">
            <a:avLst/>
          </a:prstGeom>
          <a:ln>
            <a:noFill/>
          </a:ln>
        </p:spPr>
      </p:pic>
      <p:pic>
        <p:nvPicPr>
          <p:cNvPr id="82" name="Picture 24"/>
          <p:cNvPicPr/>
          <p:nvPr/>
        </p:nvPicPr>
        <p:blipFill>
          <a:blip r:embed="rId3"/>
          <a:stretch/>
        </p:blipFill>
        <p:spPr>
          <a:xfrm>
            <a:off x="928952" y="3057351"/>
            <a:ext cx="2367360" cy="236736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2291552" y="3543351"/>
            <a:ext cx="212040" cy="226440"/>
          </a:xfrm>
          <a:prstGeom prst="rect">
            <a:avLst/>
          </a:prstGeom>
          <a:noFill/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4"/>
          <p:cNvSpPr/>
          <p:nvPr/>
        </p:nvSpPr>
        <p:spPr>
          <a:xfrm>
            <a:off x="2504312" y="3657111"/>
            <a:ext cx="1371600" cy="68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5"/>
          <p:cNvSpPr/>
          <p:nvPr/>
        </p:nvSpPr>
        <p:spPr>
          <a:xfrm>
            <a:off x="576606" y="1433289"/>
            <a:ext cx="8228520" cy="8212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Pixel values are the information on the image, not the color.</a:t>
            </a: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is displayed according to a Lookup Table – LUT, for better visualization.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46559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What is a Lookup Table?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4"/>
          <p:cNvPicPr/>
          <p:nvPr/>
        </p:nvPicPr>
        <p:blipFill>
          <a:blip r:embed="rId2"/>
          <a:stretch/>
        </p:blipFill>
        <p:spPr>
          <a:xfrm>
            <a:off x="4749600" y="6247800"/>
            <a:ext cx="2691360" cy="305280"/>
          </a:xfrm>
          <a:prstGeom prst="rect">
            <a:avLst/>
          </a:prstGeom>
          <a:ln>
            <a:noFill/>
          </a:ln>
        </p:spPr>
      </p:pic>
      <p:pic>
        <p:nvPicPr>
          <p:cNvPr id="92" name="Picture 5"/>
          <p:cNvPicPr/>
          <p:nvPr/>
        </p:nvPicPr>
        <p:blipFill>
          <a:blip r:embed="rId3"/>
          <a:stretch/>
        </p:blipFill>
        <p:spPr>
          <a:xfrm>
            <a:off x="6478680" y="2724480"/>
            <a:ext cx="2808000" cy="3399840"/>
          </a:xfrm>
          <a:prstGeom prst="rect">
            <a:avLst/>
          </a:prstGeom>
          <a:ln>
            <a:noFill/>
          </a:ln>
        </p:spPr>
      </p:pic>
      <p:pic>
        <p:nvPicPr>
          <p:cNvPr id="93" name="Picture 6"/>
          <p:cNvPicPr/>
          <p:nvPr/>
        </p:nvPicPr>
        <p:blipFill>
          <a:blip r:embed="rId4"/>
          <a:stretch/>
        </p:blipFill>
        <p:spPr>
          <a:xfrm>
            <a:off x="2874000" y="2724480"/>
            <a:ext cx="2821320" cy="3400560"/>
          </a:xfrm>
          <a:prstGeom prst="rect">
            <a:avLst/>
          </a:prstGeom>
          <a:ln>
            <a:noFill/>
          </a:ln>
        </p:spPr>
      </p:pic>
      <p:sp>
        <p:nvSpPr>
          <p:cNvPr id="94" name="CustomShape 3"/>
          <p:cNvSpPr/>
          <p:nvPr/>
        </p:nvSpPr>
        <p:spPr>
          <a:xfrm>
            <a:off x="435203" y="1532729"/>
            <a:ext cx="8105481" cy="11162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 look up table maps the 255 intensity values to 255 arbitrary colors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Screens can only project/make 255 colors per channel (Red, Green, Blue)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 pixel value will correspond to a specific color of the LUT.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EDD7E617-DDB2-4EA1-AEE1-DE37A8C1431C}"/>
              </a:ext>
            </a:extLst>
          </p:cNvPr>
          <p:cNvSpPr/>
          <p:nvPr/>
        </p:nvSpPr>
        <p:spPr>
          <a:xfrm>
            <a:off x="608970" y="4183793"/>
            <a:ext cx="2399243" cy="10622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115200">
              <a:buClr>
                <a:srgbClr val="000000"/>
              </a:buClr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&gt; Color &gt; Display LUTs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1B9C6-8BF8-4D64-9E71-379D0D613C83}"/>
              </a:ext>
            </a:extLst>
          </p:cNvPr>
          <p:cNvSpPr txBox="1"/>
          <p:nvPr/>
        </p:nvSpPr>
        <p:spPr>
          <a:xfrm>
            <a:off x="681556" y="1640265"/>
            <a:ext cx="2254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 Demo:</a:t>
            </a:r>
          </a:p>
          <a:p>
            <a:r>
              <a:rPr lang="en-US" dirty="0"/>
              <a:t>Let's play with LUTs on the neuron image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28DE660-24D7-4B7A-ACC3-C3F65CBA2B2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461430" y="1507205"/>
            <a:ext cx="8121600" cy="5114880"/>
          </a:xfrm>
          <a:prstGeom prst="rect">
            <a:avLst/>
          </a:prstGeom>
          <a:ln>
            <a:noFill/>
          </a:ln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311EF4AB-3F3D-47C5-B991-71EA06190C34}"/>
              </a:ext>
            </a:extLst>
          </p:cNvPr>
          <p:cNvSpPr/>
          <p:nvPr/>
        </p:nvSpPr>
        <p:spPr>
          <a:xfrm>
            <a:off x="1981740" y="245587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Built-in LUTs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047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98174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Some useful LUTs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537960" y="1304100"/>
            <a:ext cx="411372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114120"/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Used for different purposes: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HiLo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Fire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Thermal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Glasbey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5"/>
          <p:cNvPicPr/>
          <p:nvPr/>
        </p:nvPicPr>
        <p:blipFill>
          <a:blip r:embed="rId3"/>
          <a:stretch/>
        </p:blipFill>
        <p:spPr>
          <a:xfrm>
            <a:off x="5777433" y="1533960"/>
            <a:ext cx="2164320" cy="2164320"/>
          </a:xfrm>
          <a:prstGeom prst="rect">
            <a:avLst/>
          </a:prstGeom>
          <a:ln>
            <a:noFill/>
          </a:ln>
        </p:spPr>
      </p:pic>
      <p:pic>
        <p:nvPicPr>
          <p:cNvPr id="150" name="Picture 6"/>
          <p:cNvPicPr/>
          <p:nvPr/>
        </p:nvPicPr>
        <p:blipFill>
          <a:blip r:embed="rId4"/>
          <a:stretch/>
        </p:blipFill>
        <p:spPr>
          <a:xfrm>
            <a:off x="8268273" y="1533960"/>
            <a:ext cx="2164320" cy="2164320"/>
          </a:xfrm>
          <a:prstGeom prst="rect">
            <a:avLst/>
          </a:prstGeom>
          <a:ln>
            <a:noFill/>
          </a:ln>
        </p:spPr>
      </p:pic>
      <p:sp>
        <p:nvSpPr>
          <p:cNvPr id="151" name="CustomShape 4"/>
          <p:cNvSpPr/>
          <p:nvPr/>
        </p:nvSpPr>
        <p:spPr>
          <a:xfrm>
            <a:off x="7271073" y="352260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HiLo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5"/>
          <p:cNvSpPr/>
          <p:nvPr/>
        </p:nvSpPr>
        <p:spPr>
          <a:xfrm>
            <a:off x="9758673" y="352260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Thermal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Picture 7"/>
          <p:cNvPicPr/>
          <p:nvPr/>
        </p:nvPicPr>
        <p:blipFill>
          <a:blip r:embed="rId5"/>
          <a:stretch/>
        </p:blipFill>
        <p:spPr>
          <a:xfrm>
            <a:off x="8268273" y="4243320"/>
            <a:ext cx="2164320" cy="2164320"/>
          </a:xfrm>
          <a:prstGeom prst="rect">
            <a:avLst/>
          </a:prstGeom>
          <a:ln>
            <a:noFill/>
          </a:ln>
        </p:spPr>
      </p:pic>
      <p:sp>
        <p:nvSpPr>
          <p:cNvPr id="154" name="CustomShape 6"/>
          <p:cNvSpPr/>
          <p:nvPr/>
        </p:nvSpPr>
        <p:spPr>
          <a:xfrm>
            <a:off x="9779193" y="623196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Fire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Picture 8"/>
          <p:cNvPicPr/>
          <p:nvPr/>
        </p:nvPicPr>
        <p:blipFill>
          <a:blip r:embed="rId6"/>
          <a:stretch/>
        </p:blipFill>
        <p:spPr>
          <a:xfrm>
            <a:off x="3641913" y="4243320"/>
            <a:ext cx="2164320" cy="2164320"/>
          </a:xfrm>
          <a:prstGeom prst="rect">
            <a:avLst/>
          </a:prstGeom>
          <a:ln>
            <a:noFill/>
          </a:ln>
        </p:spPr>
      </p:pic>
      <p:pic>
        <p:nvPicPr>
          <p:cNvPr id="156" name="Picture 9"/>
          <p:cNvPicPr/>
          <p:nvPr/>
        </p:nvPicPr>
        <p:blipFill>
          <a:blip r:embed="rId7"/>
          <a:stretch/>
        </p:blipFill>
        <p:spPr>
          <a:xfrm>
            <a:off x="5807673" y="4243320"/>
            <a:ext cx="2164320" cy="2164320"/>
          </a:xfrm>
          <a:prstGeom prst="rect">
            <a:avLst/>
          </a:prstGeom>
          <a:ln>
            <a:noFill/>
          </a:ln>
        </p:spPr>
      </p:pic>
      <p:sp>
        <p:nvSpPr>
          <p:cNvPr id="157" name="CustomShape 7"/>
          <p:cNvSpPr/>
          <p:nvPr/>
        </p:nvSpPr>
        <p:spPr>
          <a:xfrm>
            <a:off x="7140033" y="640764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Glasbey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Composite Images vs RGB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716437" y="1329178"/>
            <a:ext cx="9596243" cy="4795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Multidimensional image in ImageJ is a </a:t>
            </a:r>
            <a:r>
              <a:rPr lang="en-US" sz="2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Composite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image (C, Z, T)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Channels can have original pixel values,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is false;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pseudocolor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,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Can work on channels independently,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 Samples &gt; Mitosis (5D stack)</a:t>
            </a: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Channels Tool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Color &gt; Channels Tool (Ctrl </a:t>
            </a:r>
            <a:r>
              <a:rPr lang="en-US" sz="16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+ Shift + Z)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Shape 334"/>
          <p:cNvPicPr/>
          <p:nvPr/>
        </p:nvPicPr>
        <p:blipFill>
          <a:blip r:embed="rId3"/>
          <a:stretch/>
        </p:blipFill>
        <p:spPr>
          <a:xfrm>
            <a:off x="6482280" y="3490977"/>
            <a:ext cx="2236680" cy="3089520"/>
          </a:xfrm>
          <a:prstGeom prst="rect">
            <a:avLst/>
          </a:prstGeom>
          <a:ln>
            <a:noFill/>
          </a:ln>
        </p:spPr>
      </p:pic>
      <p:pic>
        <p:nvPicPr>
          <p:cNvPr id="203" name="Picture 7"/>
          <p:cNvPicPr/>
          <p:nvPr/>
        </p:nvPicPr>
        <p:blipFill>
          <a:blip r:embed="rId4"/>
          <a:stretch/>
        </p:blipFill>
        <p:spPr>
          <a:xfrm>
            <a:off x="2558640" y="4034462"/>
            <a:ext cx="1475280" cy="1494360"/>
          </a:xfrm>
          <a:prstGeom prst="rect">
            <a:avLst/>
          </a:prstGeom>
          <a:ln>
            <a:noFill/>
          </a:ln>
        </p:spPr>
      </p:pic>
      <p:pic>
        <p:nvPicPr>
          <p:cNvPr id="205" name="Picture 8"/>
          <p:cNvPicPr/>
          <p:nvPr/>
        </p:nvPicPr>
        <p:blipFill>
          <a:blip r:embed="rId5"/>
          <a:stretch/>
        </p:blipFill>
        <p:spPr>
          <a:xfrm>
            <a:off x="4520460" y="3924842"/>
            <a:ext cx="1475280" cy="171360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A87E1A-3C2B-4B6A-91D6-6A9D22C287F4}"/>
              </a:ext>
            </a:extLst>
          </p:cNvPr>
          <p:cNvSpPr txBox="1"/>
          <p:nvPr/>
        </p:nvSpPr>
        <p:spPr>
          <a:xfrm>
            <a:off x="716437" y="5801873"/>
            <a:ext cx="461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dimensions are just more images in another channel, time or z-plane (normally)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RGB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541920" y="1407600"/>
            <a:ext cx="10383746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In RGB (Red, Green, Blue) images, colors are made of components of the 3 basic colors: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Picture 4"/>
          <p:cNvPicPr/>
          <p:nvPr/>
        </p:nvPicPr>
        <p:blipFill>
          <a:blip r:embed="rId3"/>
          <a:stretch/>
        </p:blipFill>
        <p:spPr>
          <a:xfrm>
            <a:off x="3797040" y="2271127"/>
            <a:ext cx="4597920" cy="3845880"/>
          </a:xfrm>
          <a:prstGeom prst="rect">
            <a:avLst/>
          </a:prstGeom>
          <a:ln>
            <a:noFill/>
          </a:ln>
        </p:spPr>
      </p:pic>
      <p:sp>
        <p:nvSpPr>
          <p:cNvPr id="99" name="CustomShape 4"/>
          <p:cNvSpPr/>
          <p:nvPr/>
        </p:nvSpPr>
        <p:spPr>
          <a:xfrm>
            <a:off x="4099440" y="35214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(255, 0, 0)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5627640" y="35214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(0, 255, 0)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7011840" y="35214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(0, 0, 255)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6681720" y="5737567"/>
            <a:ext cx="11275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(255, 255, 255)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8"/>
          <p:cNvSpPr/>
          <p:nvPr/>
        </p:nvSpPr>
        <p:spPr>
          <a:xfrm>
            <a:off x="4099440" y="5041687"/>
            <a:ext cx="11275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(255, 0, 255)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9"/>
          <p:cNvSpPr/>
          <p:nvPr/>
        </p:nvSpPr>
        <p:spPr>
          <a:xfrm>
            <a:off x="7011840" y="4292167"/>
            <a:ext cx="11275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(0, 255, 255)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10"/>
          <p:cNvSpPr/>
          <p:nvPr/>
        </p:nvSpPr>
        <p:spPr>
          <a:xfrm flipH="1">
            <a:off x="5090160" y="5136007"/>
            <a:ext cx="822600" cy="39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bg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11"/>
          <p:cNvSpPr/>
          <p:nvPr/>
        </p:nvSpPr>
        <p:spPr>
          <a:xfrm>
            <a:off x="6294360" y="5136007"/>
            <a:ext cx="806400" cy="600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bg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12"/>
          <p:cNvSpPr/>
          <p:nvPr/>
        </p:nvSpPr>
        <p:spPr>
          <a:xfrm flipV="1">
            <a:off x="6376800" y="4454527"/>
            <a:ext cx="781560" cy="293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bg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3"/>
          <p:cNvSpPr/>
          <p:nvPr/>
        </p:nvSpPr>
        <p:spPr>
          <a:xfrm>
            <a:off x="4153080" y="23100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Red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14"/>
          <p:cNvSpPr/>
          <p:nvPr/>
        </p:nvSpPr>
        <p:spPr>
          <a:xfrm>
            <a:off x="5627640" y="231432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Green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15"/>
          <p:cNvSpPr/>
          <p:nvPr/>
        </p:nvSpPr>
        <p:spPr>
          <a:xfrm>
            <a:off x="6979080" y="23100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Creating a composite image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4"/>
          <p:cNvPicPr/>
          <p:nvPr/>
        </p:nvPicPr>
        <p:blipFill>
          <a:blip r:embed="rId3"/>
          <a:stretch/>
        </p:blipFill>
        <p:spPr>
          <a:xfrm>
            <a:off x="7193827" y="3095235"/>
            <a:ext cx="1994040" cy="1438920"/>
          </a:xfrm>
          <a:prstGeom prst="rect">
            <a:avLst/>
          </a:prstGeom>
          <a:ln>
            <a:noFill/>
          </a:ln>
        </p:spPr>
      </p:pic>
      <p:pic>
        <p:nvPicPr>
          <p:cNvPr id="210" name="Picture 5"/>
          <p:cNvPicPr/>
          <p:nvPr/>
        </p:nvPicPr>
        <p:blipFill>
          <a:blip r:embed="rId4"/>
          <a:stretch/>
        </p:blipFill>
        <p:spPr>
          <a:xfrm>
            <a:off x="7193827" y="1395450"/>
            <a:ext cx="1994040" cy="1438920"/>
          </a:xfrm>
          <a:prstGeom prst="rect">
            <a:avLst/>
          </a:prstGeom>
          <a:ln>
            <a:noFill/>
          </a:ln>
        </p:spPr>
      </p:pic>
      <p:pic>
        <p:nvPicPr>
          <p:cNvPr id="211" name="Picture 6"/>
          <p:cNvPicPr/>
          <p:nvPr/>
        </p:nvPicPr>
        <p:blipFill>
          <a:blip r:embed="rId5"/>
          <a:stretch/>
        </p:blipFill>
        <p:spPr>
          <a:xfrm>
            <a:off x="7193827" y="4795020"/>
            <a:ext cx="1994040" cy="1438920"/>
          </a:xfrm>
          <a:prstGeom prst="rect">
            <a:avLst/>
          </a:prstGeom>
          <a:ln>
            <a:noFill/>
          </a:ln>
        </p:spPr>
      </p:pic>
      <p:pic>
        <p:nvPicPr>
          <p:cNvPr id="212" name="Picture 7"/>
          <p:cNvPicPr/>
          <p:nvPr/>
        </p:nvPicPr>
        <p:blipFill>
          <a:blip r:embed="rId6"/>
          <a:stretch/>
        </p:blipFill>
        <p:spPr>
          <a:xfrm>
            <a:off x="1169940" y="4195440"/>
            <a:ext cx="3003120" cy="2167200"/>
          </a:xfrm>
          <a:prstGeom prst="rect">
            <a:avLst/>
          </a:prstGeom>
          <a:ln>
            <a:noFill/>
          </a:ln>
        </p:spPr>
      </p:pic>
      <p:pic>
        <p:nvPicPr>
          <p:cNvPr id="213" name="Picture 8"/>
          <p:cNvPicPr/>
          <p:nvPr/>
        </p:nvPicPr>
        <p:blipFill>
          <a:blip r:embed="rId7"/>
          <a:stretch/>
        </p:blipFill>
        <p:spPr>
          <a:xfrm>
            <a:off x="4984683" y="3559320"/>
            <a:ext cx="1397520" cy="280332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567390" y="1213740"/>
            <a:ext cx="411372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Get channel images: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lnSpc>
                <a:spcPct val="15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1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Open samples &gt; Hela Cells </a:t>
            </a:r>
          </a:p>
          <a:p>
            <a:pPr marL="557280" lvl="1" indent="-118080">
              <a:lnSpc>
                <a:spcPct val="15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1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 Image &gt; Split Channels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Color &gt; Merge Channels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Select on image per channel/color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Experiment with the bottom options (or whatever options you want)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0EF01-8A59-427A-B218-D2197915BDF8}"/>
              </a:ext>
            </a:extLst>
          </p:cNvPr>
          <p:cNvSpPr txBox="1"/>
          <p:nvPr/>
        </p:nvSpPr>
        <p:spPr>
          <a:xfrm>
            <a:off x="565608" y="1663621"/>
            <a:ext cx="5299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Open Fiji</a:t>
            </a:r>
          </a:p>
          <a:p>
            <a:pPr marL="285750" indent="-285750">
              <a:buFontTx/>
              <a:buChar char="-"/>
            </a:pPr>
            <a:r>
              <a:rPr lang="en-US" dirty="0"/>
              <a:t>File &gt; Open Samples &gt; Neurons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Duplicate the first channel (Ctrl + Shift + D)</a:t>
            </a:r>
          </a:p>
          <a:p>
            <a:pPr marL="285750" indent="-285750">
              <a:buFontTx/>
              <a:buChar char="-"/>
            </a:pPr>
            <a:r>
              <a:rPr lang="en-US" dirty="0"/>
              <a:t>Read the info on the top of the image window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57D1B-6684-4058-BD2F-1BC154C89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969"/>
          <a:stretch/>
        </p:blipFill>
        <p:spPr>
          <a:xfrm>
            <a:off x="3351874" y="3125692"/>
            <a:ext cx="4991100" cy="12003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DCAE89-E466-478B-841C-E53228269770}"/>
              </a:ext>
            </a:extLst>
          </p:cNvPr>
          <p:cNvSpPr txBox="1"/>
          <p:nvPr/>
        </p:nvSpPr>
        <p:spPr>
          <a:xfrm>
            <a:off x="3351874" y="4606816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dimensions (in pixels); bit-depth; Image size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71C2C01F-F121-4963-B750-EF5FE21B36D1}"/>
              </a:ext>
            </a:extLst>
          </p:cNvPr>
          <p:cNvSpPr/>
          <p:nvPr/>
        </p:nvSpPr>
        <p:spPr>
          <a:xfrm rot="1946678">
            <a:off x="3529306" y="3876999"/>
            <a:ext cx="993431" cy="49531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3E3DBF32-ABF2-4136-8A06-4CB11941F2B0}"/>
              </a:ext>
            </a:extLst>
          </p:cNvPr>
          <p:cNvSpPr/>
          <p:nvPr/>
        </p:nvSpPr>
        <p:spPr>
          <a:xfrm rot="1946678">
            <a:off x="4926117" y="4085982"/>
            <a:ext cx="1645305" cy="5809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4D664E57-CF7F-41DB-9ADE-3E51BF6A38F7}"/>
              </a:ext>
            </a:extLst>
          </p:cNvPr>
          <p:cNvSpPr/>
          <p:nvPr/>
        </p:nvSpPr>
        <p:spPr>
          <a:xfrm rot="1946678" flipV="1">
            <a:off x="5380440" y="3931045"/>
            <a:ext cx="2315502" cy="36796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C1B11A7E-03E4-4C1E-BD8A-A7C68CAC40D7}"/>
              </a:ext>
            </a:extLst>
          </p:cNvPr>
          <p:cNvSpPr/>
          <p:nvPr/>
        </p:nvSpPr>
        <p:spPr>
          <a:xfrm rot="1946678">
            <a:off x="4387094" y="3998132"/>
            <a:ext cx="1295975" cy="31539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9DD9E-5984-4F10-A436-BA2374C29061}"/>
              </a:ext>
            </a:extLst>
          </p:cNvPr>
          <p:cNvSpPr txBox="1"/>
          <p:nvPr/>
        </p:nvSpPr>
        <p:spPr>
          <a:xfrm>
            <a:off x="2998238" y="5072277"/>
            <a:ext cx="587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 on top may differ, depending on the image you’re seeing</a:t>
            </a:r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A4382BB6-AC4A-4EDE-A399-E83F37360B3B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Images in Fiji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74E0F-2A98-43D0-AE11-F6401DDB0C11}"/>
              </a:ext>
            </a:extLst>
          </p:cNvPr>
          <p:cNvSpPr txBox="1"/>
          <p:nvPr/>
        </p:nvSpPr>
        <p:spPr>
          <a:xfrm>
            <a:off x="904672" y="5671226"/>
            <a:ext cx="4761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image metadata:</a:t>
            </a:r>
          </a:p>
          <a:p>
            <a:pPr marL="285750" indent="-285750">
              <a:buFontTx/>
              <a:buChar char="-"/>
            </a:pPr>
            <a:r>
              <a:rPr lang="en-US" dirty="0"/>
              <a:t>Image &gt; Show info (Ctrl + I)</a:t>
            </a:r>
          </a:p>
          <a:p>
            <a:pPr marL="285750" indent="-285750">
              <a:buFontTx/>
              <a:buChar char="-"/>
            </a:pPr>
            <a:r>
              <a:rPr lang="en-US" dirty="0"/>
              <a:t>Image &gt; Properties (Ctrl + Shift + P)</a:t>
            </a:r>
          </a:p>
        </p:txBody>
      </p:sp>
    </p:spTree>
    <p:extLst>
      <p:ext uri="{BB962C8B-B14F-4D97-AF65-F5344CB8AC3E}">
        <p14:creationId xmlns:p14="http://schemas.microsoft.com/office/powerpoint/2010/main" val="331706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Composite to RGB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558488" y="1307947"/>
            <a:ext cx="9651232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Create a composite image by merging previous channels,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As red, green and blue.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Convert to RGB,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Type &gt; RGB color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120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Channels Tool &gt; More... &gt; Convert to RGB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Split channels of the RGB image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Do the same again but Cyan instead of Blue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Split channels and see what happens to all channels when you split the RGB image.</a:t>
            </a: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 which channel is different?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Picture 9"/>
          <p:cNvPicPr/>
          <p:nvPr/>
        </p:nvPicPr>
        <p:blipFill>
          <a:blip r:embed="rId2"/>
          <a:stretch/>
        </p:blipFill>
        <p:spPr>
          <a:xfrm>
            <a:off x="6838877" y="4784400"/>
            <a:ext cx="2493000" cy="1798920"/>
          </a:xfrm>
          <a:prstGeom prst="rect">
            <a:avLst/>
          </a:prstGeom>
          <a:ln>
            <a:noFill/>
          </a:ln>
        </p:spPr>
      </p:pic>
      <p:pic>
        <p:nvPicPr>
          <p:cNvPr id="220" name="Picture 5"/>
          <p:cNvPicPr/>
          <p:nvPr/>
        </p:nvPicPr>
        <p:blipFill>
          <a:blip r:embed="rId3"/>
          <a:stretch/>
        </p:blipFill>
        <p:spPr>
          <a:xfrm>
            <a:off x="1907656" y="4784400"/>
            <a:ext cx="2493000" cy="179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Working with RGB images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482339" y="1362420"/>
            <a:ext cx="833148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When working with color images, these may need to be adjusted.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Colors need to be adjusted manually when acquisition software doesn’t.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ImageJ/Fiji has the tools to do it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Histogram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Balance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5"/>
          <p:cNvPicPr/>
          <p:nvPr/>
        </p:nvPicPr>
        <p:blipFill>
          <a:blip r:embed="rId2"/>
          <a:stretch/>
        </p:blipFill>
        <p:spPr>
          <a:xfrm>
            <a:off x="2547480" y="3872520"/>
            <a:ext cx="2878920" cy="2158920"/>
          </a:xfrm>
          <a:prstGeom prst="rect">
            <a:avLst/>
          </a:prstGeom>
          <a:ln>
            <a:noFill/>
          </a:ln>
        </p:spPr>
      </p:pic>
      <p:pic>
        <p:nvPicPr>
          <p:cNvPr id="232" name="Picture 6"/>
          <p:cNvPicPr/>
          <p:nvPr/>
        </p:nvPicPr>
        <p:blipFill>
          <a:blip r:embed="rId3"/>
          <a:stretch/>
        </p:blipFill>
        <p:spPr>
          <a:xfrm>
            <a:off x="6929760" y="3872520"/>
            <a:ext cx="2878920" cy="2158920"/>
          </a:xfrm>
          <a:prstGeom prst="rect">
            <a:avLst/>
          </a:prstGeom>
          <a:ln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5845080" y="495252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Adjusting RGB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587297" y="1299960"/>
            <a:ext cx="833148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Open Samples &gt; embryos.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Draw a ROI in a white region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Analyze the color histogram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Analyze &gt; Color Histogram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Check the average levels for 3 colors (Red, Green, Blue)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Open the color balance tool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Adjust &gt; Color Balance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Set the Maximum Red value to the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rMean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Repeat for other 2 channels.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3"/>
          <a:stretch/>
        </p:blipFill>
        <p:spPr>
          <a:xfrm>
            <a:off x="4105920" y="3850200"/>
            <a:ext cx="1832760" cy="2505240"/>
          </a:xfrm>
          <a:prstGeom prst="rect">
            <a:avLst/>
          </a:prstGeom>
          <a:ln>
            <a:noFill/>
          </a:ln>
        </p:spPr>
      </p:pic>
      <p:sp>
        <p:nvSpPr>
          <p:cNvPr id="240" name="CustomShape 5"/>
          <p:cNvSpPr/>
          <p:nvPr/>
        </p:nvSpPr>
        <p:spPr>
          <a:xfrm>
            <a:off x="3576360" y="547308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CustomShape 6"/>
          <p:cNvSpPr/>
          <p:nvPr/>
        </p:nvSpPr>
        <p:spPr>
          <a:xfrm>
            <a:off x="4182960" y="5961600"/>
            <a:ext cx="596160" cy="358560"/>
          </a:xfrm>
          <a:prstGeom prst="rect">
            <a:avLst/>
          </a:prstGeom>
          <a:noFill/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7"/>
          <p:cNvSpPr/>
          <p:nvPr/>
        </p:nvSpPr>
        <p:spPr>
          <a:xfrm>
            <a:off x="6066840" y="547308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3" name="Picture 10"/>
          <p:cNvPicPr/>
          <p:nvPr/>
        </p:nvPicPr>
        <p:blipFill>
          <a:blip r:embed="rId4"/>
          <a:stretch/>
        </p:blipFill>
        <p:spPr>
          <a:xfrm>
            <a:off x="6885480" y="3850200"/>
            <a:ext cx="1186920" cy="2505240"/>
          </a:xfrm>
          <a:prstGeom prst="rect">
            <a:avLst/>
          </a:prstGeom>
          <a:ln>
            <a:noFill/>
          </a:ln>
        </p:spPr>
      </p:pic>
      <p:sp>
        <p:nvSpPr>
          <p:cNvPr id="244" name="CustomShape 8"/>
          <p:cNvSpPr/>
          <p:nvPr/>
        </p:nvSpPr>
        <p:spPr>
          <a:xfrm>
            <a:off x="8209920" y="547308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9"/>
          <p:cNvSpPr/>
          <p:nvPr/>
        </p:nvSpPr>
        <p:spPr>
          <a:xfrm flipV="1">
            <a:off x="7644720" y="5230440"/>
            <a:ext cx="114120" cy="241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E446E-F276-4325-9620-D226AD3B6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52" y="4225601"/>
            <a:ext cx="2472512" cy="2009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3E5650-A113-4D07-8C76-393C2BD12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777" y="4101943"/>
            <a:ext cx="2776783" cy="2256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6459F6F6-9F05-44D0-976A-44DCAB0B49C6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Adjusting RGB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0E39C5A6-FE7C-471A-877D-B5F46202E0AE}"/>
              </a:ext>
            </a:extLst>
          </p:cNvPr>
          <p:cNvSpPr/>
          <p:nvPr/>
        </p:nvSpPr>
        <p:spPr>
          <a:xfrm>
            <a:off x="587296" y="1299960"/>
            <a:ext cx="10828563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Another way of doing the same thing - Split channels and adjust each channel individually.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5C87D-D950-49C3-9C10-46ED1B817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91" y="2057436"/>
            <a:ext cx="2472512" cy="2009677"/>
          </a:xfrm>
          <a:prstGeom prst="rect">
            <a:avLst/>
          </a:prstGeom>
        </p:spPr>
      </p:pic>
      <p:sp>
        <p:nvSpPr>
          <p:cNvPr id="5" name="CustomShape 5">
            <a:extLst>
              <a:ext uri="{FF2B5EF4-FFF2-40B4-BE49-F238E27FC236}">
                <a16:creationId xmlns:a16="http://schemas.microsoft.com/office/drawing/2014/main" id="{8868EB97-28FC-42BB-BDF8-2746D1A68CE5}"/>
              </a:ext>
            </a:extLst>
          </p:cNvPr>
          <p:cNvSpPr/>
          <p:nvPr/>
        </p:nvSpPr>
        <p:spPr>
          <a:xfrm>
            <a:off x="3887445" y="2871282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00621-CAFC-476E-BC91-FD0A439B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700" y="2266581"/>
            <a:ext cx="1789660" cy="1454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891F5-34D9-454A-B388-6267CD30C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623" y="2266581"/>
            <a:ext cx="1789660" cy="1454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D6F76-7132-4A79-B5B1-BDBBF8FE0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8777" y="2266581"/>
            <a:ext cx="1789660" cy="1454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6B6E9F-D3A6-4FEF-96C7-F434A9353568}"/>
              </a:ext>
            </a:extLst>
          </p:cNvPr>
          <p:cNvSpPr txBox="1"/>
          <p:nvPr/>
        </p:nvSpPr>
        <p:spPr>
          <a:xfrm>
            <a:off x="5636368" y="1903510"/>
            <a:ext cx="62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A18862-534E-4CD0-A2D8-76E644DC1C09}"/>
              </a:ext>
            </a:extLst>
          </p:cNvPr>
          <p:cNvSpPr txBox="1"/>
          <p:nvPr/>
        </p:nvSpPr>
        <p:spPr>
          <a:xfrm>
            <a:off x="7426028" y="1898125"/>
            <a:ext cx="89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FAED3A-A834-4051-97E8-DD59B331F21C}"/>
              </a:ext>
            </a:extLst>
          </p:cNvPr>
          <p:cNvSpPr txBox="1"/>
          <p:nvPr/>
        </p:nvSpPr>
        <p:spPr>
          <a:xfrm>
            <a:off x="9502522" y="1872770"/>
            <a:ext cx="62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199C0E-DCA1-4331-9E2B-0CBAEBC2A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751" y="3800767"/>
            <a:ext cx="864009" cy="20067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A5A25A-0856-48E9-8921-EF3DF4B7C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447" y="3800767"/>
            <a:ext cx="864009" cy="20067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3C7E55-F398-45B5-A789-A6C9F29F68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1601" y="3800768"/>
            <a:ext cx="864009" cy="2006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F054A0E-715D-46F2-8E84-12960A9DFB0A}"/>
              </a:ext>
            </a:extLst>
          </p:cNvPr>
          <p:cNvSpPr txBox="1"/>
          <p:nvPr/>
        </p:nvSpPr>
        <p:spPr>
          <a:xfrm>
            <a:off x="3327661" y="4458790"/>
            <a:ext cx="2017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histograms</a:t>
            </a:r>
          </a:p>
        </p:txBody>
      </p:sp>
      <p:sp>
        <p:nvSpPr>
          <p:cNvPr id="22" name="CustomShape 3">
            <a:extLst>
              <a:ext uri="{FF2B5EF4-FFF2-40B4-BE49-F238E27FC236}">
                <a16:creationId xmlns:a16="http://schemas.microsoft.com/office/drawing/2014/main" id="{CC7F199B-8BB3-439A-AC89-DE407DC8989F}"/>
              </a:ext>
            </a:extLst>
          </p:cNvPr>
          <p:cNvSpPr/>
          <p:nvPr/>
        </p:nvSpPr>
        <p:spPr>
          <a:xfrm>
            <a:off x="587297" y="5958392"/>
            <a:ext cx="8518996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Merge them. Make sure to use the correct colors.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471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05FB620B-7A31-4A3A-9C1C-39335620B9BA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Adjusting RGB images but using a plugin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7EAF1-58E5-400E-8598-DB2936054B31}"/>
              </a:ext>
            </a:extLst>
          </p:cNvPr>
          <p:cNvSpPr txBox="1"/>
          <p:nvPr/>
        </p:nvSpPr>
        <p:spPr>
          <a:xfrm>
            <a:off x="754144" y="1442301"/>
            <a:ext cx="103129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Cool thing about Fiji – Most likely there’s a plugin that solves your issue.</a:t>
            </a:r>
          </a:p>
          <a:p>
            <a:endParaRPr lang="en-US" dirty="0"/>
          </a:p>
          <a:p>
            <a:r>
              <a:rPr lang="en-US" dirty="0"/>
              <a:t>For color correction, there’s an old plugin called “</a:t>
            </a:r>
            <a:r>
              <a:rPr lang="en-US" dirty="0" err="1"/>
              <a:t>Colour</a:t>
            </a:r>
            <a:r>
              <a:rPr lang="en-US" dirty="0"/>
              <a:t> Correct”. You can find it here - </a:t>
            </a:r>
            <a:r>
              <a:rPr lang="en-US" dirty="0">
                <a:hlinkClick r:id="rId2"/>
              </a:rPr>
              <a:t>https://blog.bham.ac.uk/intellimic/g-landini-software/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Download the zip file from the </a:t>
            </a:r>
            <a:r>
              <a:rPr lang="en-US" dirty="0" err="1"/>
              <a:t>github</a:t>
            </a:r>
            <a:r>
              <a:rPr lang="en-US" dirty="0"/>
              <a:t> page </a:t>
            </a:r>
            <a:r>
              <a:rPr lang="en-US" dirty="0">
                <a:hlinkClick r:id="rId3"/>
              </a:rPr>
              <a:t>https://github.com/landinig/IJ-Colour_Correct/blob/main/colour_correct.zip</a:t>
            </a:r>
            <a:endParaRPr lang="en-US" dirty="0"/>
          </a:p>
          <a:p>
            <a:endParaRPr lang="en-US" dirty="0"/>
          </a:p>
          <a:p>
            <a:r>
              <a:rPr lang="en-US" dirty="0"/>
              <a:t>Unzip inside your Fiji plugins folder.</a:t>
            </a:r>
          </a:p>
          <a:p>
            <a:endParaRPr lang="en-US" dirty="0"/>
          </a:p>
          <a:p>
            <a:r>
              <a:rPr lang="en-US" dirty="0"/>
              <a:t>Restart Fiji. </a:t>
            </a:r>
          </a:p>
          <a:p>
            <a:endParaRPr lang="en-US" dirty="0"/>
          </a:p>
          <a:p>
            <a:r>
              <a:rPr lang="en-US" dirty="0"/>
              <a:t>Follow plugins instructions.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B8397-809E-4E20-B3D2-94E4B28AE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661" y="3512616"/>
            <a:ext cx="6141407" cy="307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4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7DD7B524-DE3B-4DE8-8F0A-80C29191E4B0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Installing other plugins and Bio-Formats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5CDF-4E27-438E-809F-39659D6F2728}"/>
              </a:ext>
            </a:extLst>
          </p:cNvPr>
          <p:cNvSpPr txBox="1"/>
          <p:nvPr/>
        </p:nvSpPr>
        <p:spPr>
          <a:xfrm>
            <a:off x="848034" y="1904213"/>
            <a:ext cx="264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Convallaria_10x.czi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32085-645F-4DDF-806E-75001BFCB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06" y="1904213"/>
            <a:ext cx="5355178" cy="3605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6470E2-6F4B-4944-A328-77B7AC9EB4E6}"/>
              </a:ext>
            </a:extLst>
          </p:cNvPr>
          <p:cNvSpPr txBox="1"/>
          <p:nvPr/>
        </p:nvSpPr>
        <p:spPr>
          <a:xfrm>
            <a:off x="848034" y="2505670"/>
            <a:ext cx="4213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Bio-formats info </a:t>
            </a:r>
            <a:r>
              <a:rPr lang="en-US" dirty="0">
                <a:hlinkClick r:id="rId3"/>
              </a:rPr>
              <a:t>https://imagej.net/formats/bio-formats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253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79BE43F-5BEA-4E67-8D37-61678D2C0DBB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Installing other plugins and Bio-Formats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BBA5E-1590-4648-8C36-98ACE54D63E9}"/>
              </a:ext>
            </a:extLst>
          </p:cNvPr>
          <p:cNvSpPr txBox="1"/>
          <p:nvPr/>
        </p:nvSpPr>
        <p:spPr>
          <a:xfrm>
            <a:off x="1055802" y="1611984"/>
            <a:ext cx="467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Fiji update site:</a:t>
            </a:r>
          </a:p>
          <a:p>
            <a:r>
              <a:rPr lang="en-US" dirty="0"/>
              <a:t>- Help &gt; Update…  (the 3 dots are intentional)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2EC96-835E-4AAA-BF6A-B8E4070F6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173" y="2258315"/>
            <a:ext cx="5456500" cy="401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96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79BE43F-5BEA-4E67-8D37-61678D2C0DBB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Installing other plugins and Bio-Formats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BBA5E-1590-4648-8C36-98ACE54D63E9}"/>
              </a:ext>
            </a:extLst>
          </p:cNvPr>
          <p:cNvSpPr txBox="1"/>
          <p:nvPr/>
        </p:nvSpPr>
        <p:spPr>
          <a:xfrm>
            <a:off x="942681" y="1432874"/>
            <a:ext cx="4675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Checkmark (✓) the plugins you want to install: - - Install </a:t>
            </a:r>
            <a:r>
              <a:rPr lang="en-US" dirty="0" err="1"/>
              <a:t>BioVoxxel</a:t>
            </a:r>
            <a:r>
              <a:rPr lang="en-US" dirty="0"/>
              <a:t> and IJPB-plugins</a:t>
            </a:r>
          </a:p>
          <a:p>
            <a:r>
              <a:rPr lang="en-US" dirty="0"/>
              <a:t>- Not all plugins are present in this updater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449A4-2031-45B6-930C-491BC9006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88" y="2472055"/>
            <a:ext cx="5820701" cy="4205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9DC63-6A1B-44E0-969E-3911D03E2467}"/>
              </a:ext>
            </a:extLst>
          </p:cNvPr>
          <p:cNvSpPr txBox="1"/>
          <p:nvPr/>
        </p:nvSpPr>
        <p:spPr>
          <a:xfrm>
            <a:off x="7343479" y="3429000"/>
            <a:ext cx="3572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close after you selected all desired plugins.</a:t>
            </a:r>
          </a:p>
          <a:p>
            <a:r>
              <a:rPr lang="en-US" dirty="0"/>
              <a:t>Then “Apply Changes”</a:t>
            </a:r>
          </a:p>
        </p:txBody>
      </p:sp>
    </p:spTree>
    <p:extLst>
      <p:ext uri="{BB962C8B-B14F-4D97-AF65-F5344CB8AC3E}">
        <p14:creationId xmlns:p14="http://schemas.microsoft.com/office/powerpoint/2010/main" val="2686822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EB0E5BD-6A6C-434C-B46E-B3CE93368232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Saving images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475D5-C233-4626-8912-6E3749C96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81" y="1829966"/>
            <a:ext cx="9923957" cy="42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27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38200" y="2012471"/>
          <a:ext cx="10077324" cy="293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1746">
                  <a:extLst>
                    <a:ext uri="{9D8B030D-6E8A-4147-A177-3AD203B41FA5}">
                      <a16:colId xmlns:a16="http://schemas.microsoft.com/office/drawing/2014/main" val="827641200"/>
                    </a:ext>
                  </a:extLst>
                </a:gridCol>
                <a:gridCol w="1194486">
                  <a:extLst>
                    <a:ext uri="{9D8B030D-6E8A-4147-A177-3AD203B41FA5}">
                      <a16:colId xmlns:a16="http://schemas.microsoft.com/office/drawing/2014/main" val="3563630007"/>
                    </a:ext>
                  </a:extLst>
                </a:gridCol>
                <a:gridCol w="691979">
                  <a:extLst>
                    <a:ext uri="{9D8B030D-6E8A-4147-A177-3AD203B41FA5}">
                      <a16:colId xmlns:a16="http://schemas.microsoft.com/office/drawing/2014/main" val="315143227"/>
                    </a:ext>
                  </a:extLst>
                </a:gridCol>
                <a:gridCol w="708454">
                  <a:extLst>
                    <a:ext uri="{9D8B030D-6E8A-4147-A177-3AD203B41FA5}">
                      <a16:colId xmlns:a16="http://schemas.microsoft.com/office/drawing/2014/main" val="100152389"/>
                    </a:ext>
                  </a:extLst>
                </a:gridCol>
                <a:gridCol w="675503">
                  <a:extLst>
                    <a:ext uri="{9D8B030D-6E8A-4147-A177-3AD203B41FA5}">
                      <a16:colId xmlns:a16="http://schemas.microsoft.com/office/drawing/2014/main" val="3172591997"/>
                    </a:ext>
                  </a:extLst>
                </a:gridCol>
                <a:gridCol w="593124">
                  <a:extLst>
                    <a:ext uri="{9D8B030D-6E8A-4147-A177-3AD203B41FA5}">
                      <a16:colId xmlns:a16="http://schemas.microsoft.com/office/drawing/2014/main" val="242327098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363567868"/>
                    </a:ext>
                  </a:extLst>
                </a:gridCol>
                <a:gridCol w="774356">
                  <a:extLst>
                    <a:ext uri="{9D8B030D-6E8A-4147-A177-3AD203B41FA5}">
                      <a16:colId xmlns:a16="http://schemas.microsoft.com/office/drawing/2014/main" val="3573934696"/>
                    </a:ext>
                  </a:extLst>
                </a:gridCol>
                <a:gridCol w="1272466">
                  <a:extLst>
                    <a:ext uri="{9D8B030D-6E8A-4147-A177-3AD203B41FA5}">
                      <a16:colId xmlns:a16="http://schemas.microsoft.com/office/drawing/2014/main" val="4153635210"/>
                    </a:ext>
                  </a:extLst>
                </a:gridCol>
                <a:gridCol w="1275140">
                  <a:extLst>
                    <a:ext uri="{9D8B030D-6E8A-4147-A177-3AD203B41FA5}">
                      <a16:colId xmlns:a16="http://schemas.microsoft.com/office/drawing/2014/main" val="3855984559"/>
                    </a:ext>
                  </a:extLst>
                </a:gridCol>
                <a:gridCol w="1275140">
                  <a:extLst>
                    <a:ext uri="{9D8B030D-6E8A-4147-A177-3AD203B41FA5}">
                      <a16:colId xmlns:a16="http://schemas.microsoft.com/office/drawing/2014/main" val="3719702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600" dirty="0"/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8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16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32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RGB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stacks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hyper-stacks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Overlays in 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Transpa-rency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Compression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33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TIFF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Tagged</a:t>
                      </a:r>
                      <a:r>
                        <a:rPr lang="de-CH" sz="900" baseline="0" dirty="0"/>
                        <a:t> Image File Format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66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JPEG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Join Photographic Expert Group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>
                          <a:solidFill>
                            <a:srgbClr val="FF0000"/>
                          </a:solidFill>
                        </a:rPr>
                        <a:t>lossy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6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Graphics Interchange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1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Portable Network</a:t>
                      </a:r>
                      <a:r>
                        <a:rPr lang="de-CH" sz="900" baseline="0" dirty="0"/>
                        <a:t> Graphics File Format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55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BMP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Bitmap</a:t>
                      </a:r>
                      <a:r>
                        <a:rPr lang="de-CH" sz="900" baseline="0" dirty="0"/>
                        <a:t> Image Files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07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DICOM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Digital Imaging</a:t>
                      </a:r>
                      <a:r>
                        <a:rPr lang="de-CH" sz="900" baseline="0" dirty="0"/>
                        <a:t> and Communications in Medicine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404659"/>
                  </a:ext>
                </a:extLst>
              </a:tr>
            </a:tbl>
          </a:graphicData>
        </a:graphic>
      </p:graphicFrame>
      <p:sp>
        <p:nvSpPr>
          <p:cNvPr id="5" name="CustomShape 1">
            <a:extLst>
              <a:ext uri="{FF2B5EF4-FFF2-40B4-BE49-F238E27FC236}">
                <a16:creationId xmlns:a16="http://schemas.microsoft.com/office/drawing/2014/main" id="{1E257ECB-33B5-41DE-B857-8844DD200D68}"/>
              </a:ext>
            </a:extLst>
          </p:cNvPr>
          <p:cNvSpPr/>
          <p:nvPr/>
        </p:nvSpPr>
        <p:spPr>
          <a:xfrm>
            <a:off x="1500433" y="333591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32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Lossy vs. Lossless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8560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502F068C-CB88-43AE-B30A-260751773ACE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The toolbar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6FBAE-A9FF-4EFE-A55E-956A9D82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12" y="1657502"/>
            <a:ext cx="6677025" cy="1152525"/>
          </a:xfrm>
          <a:prstGeom prst="rect">
            <a:avLst/>
          </a:prstGeom>
        </p:spPr>
      </p:pic>
      <p:sp>
        <p:nvSpPr>
          <p:cNvPr id="10" name="CustomShape 4">
            <a:extLst>
              <a:ext uri="{FF2B5EF4-FFF2-40B4-BE49-F238E27FC236}">
                <a16:creationId xmlns:a16="http://schemas.microsoft.com/office/drawing/2014/main" id="{5CD319CB-20A6-43EC-98C8-7D6CB48F22E6}"/>
              </a:ext>
            </a:extLst>
          </p:cNvPr>
          <p:cNvSpPr/>
          <p:nvPr/>
        </p:nvSpPr>
        <p:spPr>
          <a:xfrm flipH="1">
            <a:off x="1179228" y="2552308"/>
            <a:ext cx="290768" cy="81306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3DFAF-37D1-4A50-9817-E530344E6A44}"/>
              </a:ext>
            </a:extLst>
          </p:cNvPr>
          <p:cNvSpPr txBox="1"/>
          <p:nvPr/>
        </p:nvSpPr>
        <p:spPr>
          <a:xfrm>
            <a:off x="353651" y="3365370"/>
            <a:ext cx="194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Rectangular ROI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B6D7E-68AF-40D1-83CE-BA25208E36E0}"/>
              </a:ext>
            </a:extLst>
          </p:cNvPr>
          <p:cNvSpPr txBox="1"/>
          <p:nvPr/>
        </p:nvSpPr>
        <p:spPr>
          <a:xfrm>
            <a:off x="842370" y="5740924"/>
            <a:ext cx="267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ROI = Region Of Interest</a:t>
            </a: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5880CE6B-8DC4-4553-8AE5-68B4E5E68AD3}"/>
              </a:ext>
            </a:extLst>
          </p:cNvPr>
          <p:cNvSpPr/>
          <p:nvPr/>
        </p:nvSpPr>
        <p:spPr>
          <a:xfrm>
            <a:off x="2708360" y="2552308"/>
            <a:ext cx="100827" cy="81306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CBE1E-0234-4C0D-8155-6A60BEF6B4AA}"/>
              </a:ext>
            </a:extLst>
          </p:cNvPr>
          <p:cNvSpPr txBox="1"/>
          <p:nvPr/>
        </p:nvSpPr>
        <p:spPr>
          <a:xfrm>
            <a:off x="2428279" y="3365370"/>
            <a:ext cx="97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ROI</a:t>
            </a:r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3D89BEB4-7C1C-4993-A551-A44C9E43C164}"/>
              </a:ext>
            </a:extLst>
          </p:cNvPr>
          <p:cNvSpPr/>
          <p:nvPr/>
        </p:nvSpPr>
        <p:spPr>
          <a:xfrm>
            <a:off x="3526580" y="2552307"/>
            <a:ext cx="100827" cy="145408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FFB98D-05B6-4D1F-BEBB-06A54412D4CC}"/>
              </a:ext>
            </a:extLst>
          </p:cNvPr>
          <p:cNvSpPr txBox="1"/>
          <p:nvPr/>
        </p:nvSpPr>
        <p:spPr>
          <a:xfrm>
            <a:off x="3133928" y="4105379"/>
            <a:ext cx="126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Wand tool</a:t>
            </a: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5E1130A0-1D5C-4A83-9DBD-169768DA0BAC}"/>
              </a:ext>
            </a:extLst>
          </p:cNvPr>
          <p:cNvSpPr/>
          <p:nvPr/>
        </p:nvSpPr>
        <p:spPr>
          <a:xfrm>
            <a:off x="4110312" y="2606570"/>
            <a:ext cx="100827" cy="81306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4910AE-E550-4F90-82E7-E640EAF62EF5}"/>
              </a:ext>
            </a:extLst>
          </p:cNvPr>
          <p:cNvSpPr txBox="1"/>
          <p:nvPr/>
        </p:nvSpPr>
        <p:spPr>
          <a:xfrm>
            <a:off x="3830231" y="3419632"/>
            <a:ext cx="126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 Tool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0B1B90C4-2534-4403-BF80-9C3F9672827D}"/>
              </a:ext>
            </a:extLst>
          </p:cNvPr>
          <p:cNvSpPr/>
          <p:nvPr/>
        </p:nvSpPr>
        <p:spPr>
          <a:xfrm flipV="1">
            <a:off x="7916796" y="2282922"/>
            <a:ext cx="714251" cy="13197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2F9F0C-923B-4D06-9ECA-2A43F197B182}"/>
              </a:ext>
            </a:extLst>
          </p:cNvPr>
          <p:cNvSpPr txBox="1"/>
          <p:nvPr/>
        </p:nvSpPr>
        <p:spPr>
          <a:xfrm>
            <a:off x="8719029" y="1960239"/>
            <a:ext cx="179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 more tools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290C36E-7A4E-47F9-A284-80408690C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483" y="3131686"/>
            <a:ext cx="1543050" cy="13430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3ABCA9-4829-4261-B748-8F6AC2D83533}"/>
              </a:ext>
            </a:extLst>
          </p:cNvPr>
          <p:cNvSpPr txBox="1"/>
          <p:nvPr/>
        </p:nvSpPr>
        <p:spPr>
          <a:xfrm>
            <a:off x="7894494" y="3508968"/>
            <a:ext cx="321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click to show more options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16DD80-7D75-4E9A-8BDA-BFCA63F7E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320" y="4635332"/>
            <a:ext cx="2619375" cy="18669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D31C23-C9FA-40E3-967B-3386AB472DB8}"/>
              </a:ext>
            </a:extLst>
          </p:cNvPr>
          <p:cNvSpPr txBox="1"/>
          <p:nvPr/>
        </p:nvSpPr>
        <p:spPr>
          <a:xfrm>
            <a:off x="8480527" y="5371592"/>
            <a:ext cx="3219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click to change tool parameters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3AD776-18C9-4EE9-BD95-12094CEFF43C}"/>
              </a:ext>
            </a:extLst>
          </p:cNvPr>
          <p:cNvSpPr txBox="1"/>
          <p:nvPr/>
        </p:nvSpPr>
        <p:spPr>
          <a:xfrm>
            <a:off x="842370" y="5117078"/>
            <a:ext cx="355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Hold Shift to make the ROI uniform</a:t>
            </a:r>
          </a:p>
        </p:txBody>
      </p:sp>
    </p:spTree>
    <p:extLst>
      <p:ext uri="{BB962C8B-B14F-4D97-AF65-F5344CB8AC3E}">
        <p14:creationId xmlns:p14="http://schemas.microsoft.com/office/powerpoint/2010/main" val="13837284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EB0E5BD-6A6C-434C-B46E-B3CE93368232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Saving images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0DEDFB-2CEA-4511-8008-16F114DACC6C}"/>
              </a:ext>
            </a:extLst>
          </p:cNvPr>
          <p:cNvSpPr txBox="1"/>
          <p:nvPr/>
        </p:nvSpPr>
        <p:spPr>
          <a:xfrm>
            <a:off x="952106" y="1772239"/>
            <a:ext cx="7343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rule of thumb:</a:t>
            </a:r>
          </a:p>
          <a:p>
            <a:pPr marL="285750" indent="-285750">
              <a:buFontTx/>
              <a:buChar char="-"/>
            </a:pPr>
            <a:r>
              <a:rPr lang="en-US" dirty="0"/>
              <a:t>TIFF to process and analyze images</a:t>
            </a:r>
          </a:p>
          <a:p>
            <a:pPr marL="285750" indent="-285750">
              <a:buFontTx/>
              <a:buChar char="-"/>
            </a:pPr>
            <a:r>
              <a:rPr lang="en-US" dirty="0"/>
              <a:t>PNGs are normally good for publication, but that depends on the journal</a:t>
            </a:r>
          </a:p>
          <a:p>
            <a:pPr marL="285750" indent="-285750">
              <a:buFontTx/>
              <a:buChar char="-"/>
            </a:pPr>
            <a:r>
              <a:rPr lang="en-US" dirty="0"/>
              <a:t>JPEG are good to put images in your lab meetings and presentations.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7E570-91B0-4399-A62F-348DD8EA8D2A}"/>
              </a:ext>
            </a:extLst>
          </p:cNvPr>
          <p:cNvSpPr txBox="1"/>
          <p:nvPr/>
        </p:nvSpPr>
        <p:spPr>
          <a:xfrm>
            <a:off x="952106" y="3516198"/>
            <a:ext cx="9389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Big data files (&gt; 500 GB), there are H5, N5 and NGFF image file formats. But that’s for another time.</a:t>
            </a:r>
          </a:p>
        </p:txBody>
      </p:sp>
    </p:spTree>
    <p:extLst>
      <p:ext uri="{BB962C8B-B14F-4D97-AF65-F5344CB8AC3E}">
        <p14:creationId xmlns:p14="http://schemas.microsoft.com/office/powerpoint/2010/main" val="584082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8F98B3-3546-433C-8F3D-2D1404F6E408}"/>
              </a:ext>
            </a:extLst>
          </p:cNvPr>
          <p:cNvSpPr/>
          <p:nvPr/>
        </p:nvSpPr>
        <p:spPr>
          <a:xfrm>
            <a:off x="517188" y="1284049"/>
            <a:ext cx="10825264" cy="171415"/>
          </a:xfrm>
          <a:prstGeom prst="rect">
            <a:avLst/>
          </a:prstGeom>
          <a:gradFill flip="none" rotWithShape="1">
            <a:gsLst>
              <a:gs pos="4000">
                <a:srgbClr val="FFFF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D97FAEFC-88B8-49EA-8FC7-1CBAE6A2EC11}"/>
              </a:ext>
            </a:extLst>
          </p:cNvPr>
          <p:cNvSpPr/>
          <p:nvPr/>
        </p:nvSpPr>
        <p:spPr>
          <a:xfrm>
            <a:off x="593887" y="350095"/>
            <a:ext cx="4845869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Take home message.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AD6DB8-7171-48FA-B6FA-F6FA37F5C29A}"/>
              </a:ext>
            </a:extLst>
          </p:cNvPr>
          <p:cNvSpPr txBox="1"/>
          <p:nvPr/>
        </p:nvSpPr>
        <p:spPr>
          <a:xfrm>
            <a:off x="848413" y="1743959"/>
            <a:ext cx="282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don’t know.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84FD7-5CDA-46CE-8732-42F300A7EA4D}"/>
              </a:ext>
            </a:extLst>
          </p:cNvPr>
          <p:cNvSpPr txBox="1"/>
          <p:nvPr/>
        </p:nvSpPr>
        <p:spPr>
          <a:xfrm>
            <a:off x="848413" y="2545237"/>
            <a:ext cx="958705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kidding :P.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Practice, practice and practice. Only by using ImageJ/Fiji often will this things become natural to you too.</a:t>
            </a:r>
          </a:p>
          <a:p>
            <a:endParaRPr lang="en-US" sz="2000" dirty="0"/>
          </a:p>
          <a:p>
            <a:r>
              <a:rPr lang="en-US" sz="2000" dirty="0"/>
              <a:t>There is a lot of information online and a lot of different ways of doing the same thing. Try each one at the time and see what works best for you.</a:t>
            </a:r>
          </a:p>
          <a:p>
            <a:endParaRPr lang="en-US" sz="2000" dirty="0"/>
          </a:p>
          <a:p>
            <a:r>
              <a:rPr lang="en-US" sz="2000" dirty="0"/>
              <a:t>Save always as TIFF.</a:t>
            </a:r>
          </a:p>
        </p:txBody>
      </p:sp>
    </p:spTree>
    <p:extLst>
      <p:ext uri="{BB962C8B-B14F-4D97-AF65-F5344CB8AC3E}">
        <p14:creationId xmlns:p14="http://schemas.microsoft.com/office/powerpoint/2010/main" val="16519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8F98B3-3546-433C-8F3D-2D1404F6E408}"/>
              </a:ext>
            </a:extLst>
          </p:cNvPr>
          <p:cNvSpPr/>
          <p:nvPr/>
        </p:nvSpPr>
        <p:spPr>
          <a:xfrm>
            <a:off x="517188" y="1284049"/>
            <a:ext cx="10825264" cy="171415"/>
          </a:xfrm>
          <a:prstGeom prst="rect">
            <a:avLst/>
          </a:prstGeom>
          <a:gradFill flip="none" rotWithShape="1">
            <a:gsLst>
              <a:gs pos="4000">
                <a:srgbClr val="FFFF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AE050DE8-A448-4EB3-90A3-A594FD735032}"/>
              </a:ext>
            </a:extLst>
          </p:cNvPr>
          <p:cNvSpPr/>
          <p:nvPr/>
        </p:nvSpPr>
        <p:spPr>
          <a:xfrm>
            <a:off x="593887" y="350095"/>
            <a:ext cx="4845869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Homework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7650C-E018-4C8D-AA02-2DA92E2F7843}"/>
              </a:ext>
            </a:extLst>
          </p:cNvPr>
          <p:cNvSpPr txBox="1"/>
          <p:nvPr/>
        </p:nvSpPr>
        <p:spPr>
          <a:xfrm>
            <a:off x="1318705" y="3265124"/>
            <a:ext cx="4406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 Leaf Area and calculate the chlorophyll area percentage.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8B6CD6-E107-45A2-AAB0-C5425F604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820" y="1455464"/>
            <a:ext cx="49434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79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C0846523-586B-4E21-8E0D-D32B3E28F89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Histogram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2845AB-90CE-45DC-822F-5E918CDBE78D}"/>
              </a:ext>
            </a:extLst>
          </p:cNvPr>
          <p:cNvSpPr txBox="1"/>
          <p:nvPr/>
        </p:nvSpPr>
        <p:spPr>
          <a:xfrm>
            <a:off x="697584" y="1404594"/>
            <a:ext cx="10303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Histogram show the how many pixels (Y-axis) have a certain gray (or intensity) value (X-axis)</a:t>
            </a:r>
          </a:p>
          <a:p>
            <a:endParaRPr lang="en-US" dirty="0"/>
          </a:p>
          <a:p>
            <a:r>
              <a:rPr lang="en-US" dirty="0"/>
              <a:t>Let’s have a look at pixel info using 3 different tools:</a:t>
            </a:r>
          </a:p>
          <a:p>
            <a:pPr marL="285750" indent="-285750">
              <a:buFontTx/>
              <a:buChar char="-"/>
            </a:pPr>
            <a:r>
              <a:rPr lang="en-US" dirty="0"/>
              <a:t>Pixel Inspector (in the toolbar)</a:t>
            </a:r>
          </a:p>
          <a:p>
            <a:pPr marL="285750" indent="-285750">
              <a:buFontTx/>
              <a:buChar char="-"/>
            </a:pPr>
            <a:r>
              <a:rPr lang="en-US" dirty="0"/>
              <a:t>Histogram (Ctrl + H) and Brightness and Contrast (Ctrl + Shift + C)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318FD-38FC-4ABA-B99E-C3829174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45" y="2977733"/>
            <a:ext cx="2515008" cy="2802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329742-55F0-46BC-930D-32DBFCC84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448" y="3699081"/>
            <a:ext cx="2873684" cy="1620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747E9-8655-4B9B-B919-6156A1FDE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694" y="2684813"/>
            <a:ext cx="1254712" cy="2914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14D25-89AE-4816-8D28-076ADC70996F}"/>
              </a:ext>
            </a:extLst>
          </p:cNvPr>
          <p:cNvSpPr txBox="1"/>
          <p:nvPr/>
        </p:nvSpPr>
        <p:spPr>
          <a:xfrm>
            <a:off x="8628966" y="5780171"/>
            <a:ext cx="3267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Hit apply and see what happens to the pixel values using the other tools </a:t>
            </a:r>
          </a:p>
        </p:txBody>
      </p:sp>
    </p:spTree>
    <p:extLst>
      <p:ext uri="{BB962C8B-B14F-4D97-AF65-F5344CB8AC3E}">
        <p14:creationId xmlns:p14="http://schemas.microsoft.com/office/powerpoint/2010/main" val="151895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655F2FB-7729-4BC6-A988-89AD6470BB41}"/>
              </a:ext>
            </a:extLst>
          </p:cNvPr>
          <p:cNvSpPr/>
          <p:nvPr/>
        </p:nvSpPr>
        <p:spPr>
          <a:xfrm>
            <a:off x="565608" y="370250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Plot Profile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08396-AB90-438B-A8AA-AEF8B2B03E2B}"/>
              </a:ext>
            </a:extLst>
          </p:cNvPr>
          <p:cNvSpPr txBox="1"/>
          <p:nvPr/>
        </p:nvSpPr>
        <p:spPr>
          <a:xfrm>
            <a:off x="697584" y="1404594"/>
            <a:ext cx="10303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a line over the cell and do a plot profile (Ctrl + K). Is also under Analyze &gt; Plot profile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87D5E5-7AA3-4DDB-99B2-5EAEF371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838" y="2179998"/>
            <a:ext cx="8181794" cy="40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8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655F2FB-7729-4BC6-A988-89AD6470BB41}"/>
              </a:ext>
            </a:extLst>
          </p:cNvPr>
          <p:cNvSpPr/>
          <p:nvPr/>
        </p:nvSpPr>
        <p:spPr>
          <a:xfrm>
            <a:off x="565608" y="370250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Exercise – plot profile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08396-AB90-438B-A8AA-AEF8B2B03E2B}"/>
              </a:ext>
            </a:extLst>
          </p:cNvPr>
          <p:cNvSpPr txBox="1"/>
          <p:nvPr/>
        </p:nvSpPr>
        <p:spPr>
          <a:xfrm>
            <a:off x="697584" y="1404594"/>
            <a:ext cx="103034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Rename the neuron image as 16-bit.</a:t>
            </a:r>
          </a:p>
          <a:p>
            <a:pPr marL="285750" indent="-285750">
              <a:buFontTx/>
              <a:buChar char="-"/>
            </a:pPr>
            <a:r>
              <a:rPr lang="en-US" dirty="0"/>
              <a:t>Duplicate the image and name it 8-bit. 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Convert the image to 8-bit using Image &gt; Type &gt; 8-bit</a:t>
            </a:r>
          </a:p>
          <a:p>
            <a:pPr marL="285750" indent="-285750">
              <a:buFontTx/>
              <a:buChar char="-"/>
            </a:pPr>
            <a:r>
              <a:rPr lang="en-US" dirty="0"/>
              <a:t>Run Plot profile.</a:t>
            </a:r>
          </a:p>
          <a:p>
            <a:endParaRPr lang="en-US" dirty="0"/>
          </a:p>
          <a:p>
            <a:r>
              <a:rPr lang="en-US" dirty="0"/>
              <a:t>Second:</a:t>
            </a:r>
          </a:p>
          <a:p>
            <a:pPr marL="285750" indent="-285750">
              <a:buFontTx/>
              <a:buChar char="-"/>
            </a:pPr>
            <a:r>
              <a:rPr lang="en-US" dirty="0"/>
              <a:t>Adjust the brightness and contrast (click reset or adjust to your liking) on the 16-bit image. </a:t>
            </a:r>
          </a:p>
          <a:p>
            <a:pPr marL="285750" indent="-285750">
              <a:buFontTx/>
              <a:buChar char="-"/>
            </a:pPr>
            <a:r>
              <a:rPr lang="en-US" dirty="0"/>
              <a:t>Duplicate it. 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Convert it to 8-bit. </a:t>
            </a:r>
          </a:p>
          <a:p>
            <a:pPr marL="285750" indent="-285750">
              <a:buFontTx/>
              <a:buChar char="-"/>
            </a:pPr>
            <a:r>
              <a:rPr lang="en-US" dirty="0"/>
              <a:t>Run plot profile.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you tell me what are the differences between the two 8-bit plot profiles ?</a:t>
            </a:r>
          </a:p>
        </p:txBody>
      </p:sp>
    </p:spTree>
    <p:extLst>
      <p:ext uri="{BB962C8B-B14F-4D97-AF65-F5344CB8AC3E}">
        <p14:creationId xmlns:p14="http://schemas.microsoft.com/office/powerpoint/2010/main" val="3813333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655F2FB-7729-4BC6-A988-89AD6470BB41}"/>
              </a:ext>
            </a:extLst>
          </p:cNvPr>
          <p:cNvSpPr/>
          <p:nvPr/>
        </p:nvSpPr>
        <p:spPr>
          <a:xfrm>
            <a:off x="565608" y="370250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Exercise – plot profile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B8975-6086-4188-A044-D16B6C4CE78A}"/>
              </a:ext>
            </a:extLst>
          </p:cNvPr>
          <p:cNvSpPr txBox="1"/>
          <p:nvPr/>
        </p:nvSpPr>
        <p:spPr>
          <a:xfrm>
            <a:off x="659876" y="1432874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EE154-7B6C-4595-A984-C1A068AA8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0808"/>
            <a:ext cx="5306850" cy="3695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39D9D-0CBB-4ADF-B449-8E072DC13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08" y="2160809"/>
            <a:ext cx="5306851" cy="3695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333E95-48DD-4537-AF00-3C141FA95EE0}"/>
              </a:ext>
            </a:extLst>
          </p:cNvPr>
          <p:cNvSpPr txBox="1"/>
          <p:nvPr/>
        </p:nvSpPr>
        <p:spPr>
          <a:xfrm>
            <a:off x="2236287" y="1802206"/>
            <a:ext cx="179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 on Auto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52FC22-4745-4B57-8D09-BBE73EB7F0A3}"/>
              </a:ext>
            </a:extLst>
          </p:cNvPr>
          <p:cNvSpPr txBox="1"/>
          <p:nvPr/>
        </p:nvSpPr>
        <p:spPr>
          <a:xfrm>
            <a:off x="7677629" y="1802206"/>
            <a:ext cx="214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 on Reset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94BF32-EA29-41F4-A3B3-9F51297E3BEF}"/>
              </a:ext>
            </a:extLst>
          </p:cNvPr>
          <p:cNvSpPr txBox="1"/>
          <p:nvPr/>
        </p:nvSpPr>
        <p:spPr>
          <a:xfrm>
            <a:off x="999240" y="6240544"/>
            <a:ext cx="825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the plot profile for the 16-bit images. It stays unchanged. Why’s that?</a:t>
            </a:r>
          </a:p>
        </p:txBody>
      </p:sp>
    </p:spTree>
    <p:extLst>
      <p:ext uri="{BB962C8B-B14F-4D97-AF65-F5344CB8AC3E}">
        <p14:creationId xmlns:p14="http://schemas.microsoft.com/office/powerpoint/2010/main" val="3266389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655F2FB-7729-4BC6-A988-89AD6470BB41}"/>
              </a:ext>
            </a:extLst>
          </p:cNvPr>
          <p:cNvSpPr/>
          <p:nvPr/>
        </p:nvSpPr>
        <p:spPr>
          <a:xfrm>
            <a:off x="638310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Measure and Set Measurements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29AE1-8662-45A9-A401-D2CF5E3F013F}"/>
              </a:ext>
            </a:extLst>
          </p:cNvPr>
          <p:cNvSpPr txBox="1"/>
          <p:nvPr/>
        </p:nvSpPr>
        <p:spPr>
          <a:xfrm>
            <a:off x="697584" y="1404594"/>
            <a:ext cx="10303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the drawn line, go to Analyze &gt; Measure, or Ctrl + M. </a:t>
            </a:r>
          </a:p>
          <a:p>
            <a:r>
              <a:rPr lang="en-US" dirty="0"/>
              <a:t>If you deselected it, go to Edit &gt; Selection &gt; Restore Selection (Ctrl + Shift + E) to get the previous selection.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80C6E9-8E48-4DE5-9205-10DC92DD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468" y="2403338"/>
            <a:ext cx="3241792" cy="15596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438766-352C-4E33-A37E-797B6CA91189}"/>
              </a:ext>
            </a:extLst>
          </p:cNvPr>
          <p:cNvSpPr txBox="1"/>
          <p:nvPr/>
        </p:nvSpPr>
        <p:spPr>
          <a:xfrm>
            <a:off x="8068829" y="4038405"/>
            <a:ext cx="303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might be different for you.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EBD425-A901-4A78-823E-C6D80355EDB8}"/>
              </a:ext>
            </a:extLst>
          </p:cNvPr>
          <p:cNvSpPr txBox="1"/>
          <p:nvPr/>
        </p:nvSpPr>
        <p:spPr>
          <a:xfrm>
            <a:off x="638310" y="2403338"/>
            <a:ext cx="5533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to Analyze &gt; Set Measurements to select what is measured on the ROI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FE36DB-68E0-40BC-8DFF-AB7D72740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446" y="3183164"/>
            <a:ext cx="2881951" cy="352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9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91748A42-3F74-4F4F-BA8C-F89EFFE72F70}"/>
              </a:ext>
            </a:extLst>
          </p:cNvPr>
          <p:cNvSpPr/>
          <p:nvPr/>
        </p:nvSpPr>
        <p:spPr>
          <a:xfrm>
            <a:off x="591176" y="368948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Exercise - Measurements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7F002-23DF-44D1-9344-C6C12E09626C}"/>
              </a:ext>
            </a:extLst>
          </p:cNvPr>
          <p:cNvSpPr txBox="1"/>
          <p:nvPr/>
        </p:nvSpPr>
        <p:spPr>
          <a:xfrm>
            <a:off x="697584" y="1451728"/>
            <a:ext cx="62593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task:</a:t>
            </a:r>
          </a:p>
          <a:p>
            <a:pPr marL="285750" indent="-285750">
              <a:buFontTx/>
              <a:buChar char="-"/>
            </a:pPr>
            <a:r>
              <a:rPr lang="en-US" dirty="0"/>
              <a:t>Measure the mean, minimum, maximum, standard deviation and length of this dendrite.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(Hint: Maybe you need to adjust some tool)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45164-CD7A-4F1B-B144-8C51E4327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16" y="1322601"/>
            <a:ext cx="4038600" cy="2647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DA2772-70E5-4F77-BFE7-2A3EA8AA873D}"/>
              </a:ext>
            </a:extLst>
          </p:cNvPr>
          <p:cNvSpPr txBox="1"/>
          <p:nvPr/>
        </p:nvSpPr>
        <p:spPr>
          <a:xfrm>
            <a:off x="763573" y="3412796"/>
            <a:ext cx="128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9F24A8-4E27-45D0-BD96-F656B639EC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541" b="69913"/>
          <a:stretch/>
        </p:blipFill>
        <p:spPr>
          <a:xfrm>
            <a:off x="317663" y="4265868"/>
            <a:ext cx="2896877" cy="1323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8CF4A1-BEC9-4456-B3C3-BCA7CDD1E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107" y="5726873"/>
            <a:ext cx="1381125" cy="1000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B529D6-2DB1-4579-B4BF-C35F7D288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617" y="4005824"/>
            <a:ext cx="2714920" cy="26633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E4EA0E-F8AF-45D0-9D81-8610E7343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0857" y="4407660"/>
            <a:ext cx="45434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5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1796</Words>
  <Application>Microsoft Office PowerPoint</Application>
  <PresentationFormat>Widescreen</PresentationFormat>
  <Paragraphs>309</Paragraphs>
  <Slides>32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zemarques</dc:creator>
  <cp:lastModifiedBy>ze marques</cp:lastModifiedBy>
  <cp:revision>133</cp:revision>
  <dcterms:created xsi:type="dcterms:W3CDTF">2021-07-16T13:02:37Z</dcterms:created>
  <dcterms:modified xsi:type="dcterms:W3CDTF">2021-07-19T21:06:43Z</dcterms:modified>
</cp:coreProperties>
</file>